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N"/>
              <a:t>Estimated</a:t>
            </a:r>
            <a:r>
              <a:rPr lang="en-IN" baseline="0"/>
              <a:t> figures</a:t>
            </a:r>
            <a:r>
              <a:rPr lang="en-IN"/>
              <a:t> </a:t>
            </a:r>
          </a:p>
        </c:rich>
      </c:tx>
      <c:layout>
        <c:manualLayout>
          <c:xMode val="edge"/>
          <c:yMode val="edge"/>
          <c:x val="0.31237635705669475"/>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stacked"/>
        <c:varyColors val="0"/>
        <c:ser>
          <c:idx val="0"/>
          <c:order val="0"/>
          <c:tx>
            <c:strRef>
              <c:f>Sheet1!$C$1</c:f>
              <c:strCache>
                <c:ptCount val="1"/>
                <c:pt idx="0">
                  <c:v>quantity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Sheet1!$B$2:$B$8</c:f>
              <c:strCache>
                <c:ptCount val="7"/>
                <c:pt idx="0">
                  <c:v>Short range Drone </c:v>
                </c:pt>
                <c:pt idx="1">
                  <c:v>Qualified Drone Operater </c:v>
                </c:pt>
                <c:pt idx="2">
                  <c:v>Managament Team</c:v>
                </c:pt>
                <c:pt idx="3">
                  <c:v>Software</c:v>
                </c:pt>
                <c:pt idx="4">
                  <c:v>Software Team </c:v>
                </c:pt>
                <c:pt idx="5">
                  <c:v>Support Staff</c:v>
                </c:pt>
                <c:pt idx="6">
                  <c:v>Elecricity,Rent etc. </c:v>
                </c:pt>
              </c:strCache>
            </c:strRef>
          </c:cat>
          <c:val>
            <c:numRef>
              <c:f>Sheet1!$C$2:$C$8</c:f>
              <c:numCache>
                <c:formatCode>General</c:formatCode>
                <c:ptCount val="7"/>
                <c:pt idx="0">
                  <c:v>4</c:v>
                </c:pt>
                <c:pt idx="1">
                  <c:v>2</c:v>
                </c:pt>
                <c:pt idx="2">
                  <c:v>3</c:v>
                </c:pt>
                <c:pt idx="3">
                  <c:v>1</c:v>
                </c:pt>
                <c:pt idx="4">
                  <c:v>1</c:v>
                </c:pt>
                <c:pt idx="5">
                  <c:v>2</c:v>
                </c:pt>
              </c:numCache>
            </c:numRef>
          </c:val>
          <c:extLst>
            <c:ext xmlns:c16="http://schemas.microsoft.com/office/drawing/2014/chart" uri="{C3380CC4-5D6E-409C-BE32-E72D297353CC}">
              <c16:uniqueId val="{00000000-D495-440D-872A-6B0ED72ECFD1}"/>
            </c:ext>
          </c:extLst>
        </c:ser>
        <c:ser>
          <c:idx val="1"/>
          <c:order val="1"/>
          <c:tx>
            <c:strRef>
              <c:f>Sheet1!$D$1</c:f>
              <c:strCache>
                <c:ptCount val="1"/>
                <c:pt idx="0">
                  <c:v>cost(in lakhs)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Sheet1!$B$2:$B$8</c:f>
              <c:strCache>
                <c:ptCount val="7"/>
                <c:pt idx="0">
                  <c:v>Short range Drone </c:v>
                </c:pt>
                <c:pt idx="1">
                  <c:v>Qualified Drone Operater </c:v>
                </c:pt>
                <c:pt idx="2">
                  <c:v>Managament Team</c:v>
                </c:pt>
                <c:pt idx="3">
                  <c:v>Software</c:v>
                </c:pt>
                <c:pt idx="4">
                  <c:v>Software Team </c:v>
                </c:pt>
                <c:pt idx="5">
                  <c:v>Support Staff</c:v>
                </c:pt>
                <c:pt idx="6">
                  <c:v>Elecricity,Rent etc. </c:v>
                </c:pt>
              </c:strCache>
            </c:strRef>
          </c:cat>
          <c:val>
            <c:numRef>
              <c:f>Sheet1!$D$2:$D$8</c:f>
              <c:numCache>
                <c:formatCode>General</c:formatCode>
                <c:ptCount val="7"/>
                <c:pt idx="0">
                  <c:v>500000</c:v>
                </c:pt>
                <c:pt idx="1">
                  <c:v>1100000</c:v>
                </c:pt>
                <c:pt idx="2">
                  <c:v>3600000</c:v>
                </c:pt>
                <c:pt idx="3">
                  <c:v>2500000</c:v>
                </c:pt>
                <c:pt idx="4">
                  <c:v>840000</c:v>
                </c:pt>
                <c:pt idx="5">
                  <c:v>480000</c:v>
                </c:pt>
                <c:pt idx="6">
                  <c:v>360000</c:v>
                </c:pt>
              </c:numCache>
            </c:numRef>
          </c:val>
          <c:extLst>
            <c:ext xmlns:c16="http://schemas.microsoft.com/office/drawing/2014/chart" uri="{C3380CC4-5D6E-409C-BE32-E72D297353CC}">
              <c16:uniqueId val="{00000001-D495-440D-872A-6B0ED72ECFD1}"/>
            </c:ext>
          </c:extLst>
        </c:ser>
        <c:dLbls>
          <c:showLegendKey val="0"/>
          <c:showVal val="0"/>
          <c:showCatName val="0"/>
          <c:showSerName val="0"/>
          <c:showPercent val="0"/>
          <c:showBubbleSize val="0"/>
        </c:dLbls>
        <c:gapWidth val="150"/>
        <c:overlap val="100"/>
        <c:axId val="1619549551"/>
        <c:axId val="1619562447"/>
      </c:barChart>
      <c:catAx>
        <c:axId val="1619549551"/>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619562447"/>
        <c:crosses val="autoZero"/>
        <c:auto val="1"/>
        <c:lblAlgn val="ctr"/>
        <c:lblOffset val="100"/>
        <c:noMultiLvlLbl val="0"/>
      </c:catAx>
      <c:valAx>
        <c:axId val="1619562447"/>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619549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2">
        <a:lumMod val="75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252078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79581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C864F2-B52B-402B-9D25-6D96431BF836}"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461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3461740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635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2086554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247159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22146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82846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24108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86213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8DF860-63EE-45D4-AC31-72DF68B1B3D2}" type="datetimeFigureOut">
              <a:rPr lang="en-IN" smtClean="0"/>
              <a:t>10-01-2022</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27406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8DF860-63EE-45D4-AC31-72DF68B1B3D2}" type="datetimeFigureOut">
              <a:rPr lang="en-IN" smtClean="0"/>
              <a:t>10-01-2022</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425352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DF860-63EE-45D4-AC31-72DF68B1B3D2}" type="datetimeFigureOut">
              <a:rPr lang="en-IN" smtClean="0"/>
              <a:t>10-01-2022</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99094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304592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89481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8DF860-63EE-45D4-AC31-72DF68B1B3D2}" type="datetimeFigureOut">
              <a:rPr lang="en-IN" smtClean="0"/>
              <a:t>10-01-2022</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C864F2-B52B-402B-9D25-6D96431BF836}" type="slidenum">
              <a:rPr lang="en-IN" smtClean="0"/>
              <a:t>‹#›</a:t>
            </a:fld>
            <a:endParaRPr lang="en-IN"/>
          </a:p>
        </p:txBody>
      </p:sp>
    </p:spTree>
    <p:extLst>
      <p:ext uri="{BB962C8B-B14F-4D97-AF65-F5344CB8AC3E}">
        <p14:creationId xmlns:p14="http://schemas.microsoft.com/office/powerpoint/2010/main" val="106106999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6669-B493-4FC2-8C4C-3F608CC68153}"/>
              </a:ext>
            </a:extLst>
          </p:cNvPr>
          <p:cNvSpPr>
            <a:spLocks noGrp="1"/>
          </p:cNvSpPr>
          <p:nvPr>
            <p:ph type="ctrTitle"/>
          </p:nvPr>
        </p:nvSpPr>
        <p:spPr>
          <a:xfrm>
            <a:off x="1725147" y="190850"/>
            <a:ext cx="8915399" cy="2262781"/>
          </a:xfrm>
        </p:spPr>
        <p:txBody>
          <a:bodyPr/>
          <a:lstStyle/>
          <a:p>
            <a:pPr algn="ctr"/>
            <a:r>
              <a:rPr lang="en-IN" u="sng" dirty="0"/>
              <a:t>Air Way Delivery</a:t>
            </a:r>
            <a:r>
              <a:rPr lang="en-IN" dirty="0"/>
              <a:t>:</a:t>
            </a:r>
            <a:br>
              <a:rPr lang="en-IN" dirty="0"/>
            </a:br>
            <a:r>
              <a:rPr lang="en-IN" u="sng" dirty="0"/>
              <a:t>A New Business</a:t>
            </a:r>
            <a:r>
              <a:rPr lang="en-IN" dirty="0"/>
              <a:t> </a:t>
            </a:r>
          </a:p>
        </p:txBody>
      </p:sp>
      <p:sp>
        <p:nvSpPr>
          <p:cNvPr id="3" name="Subtitle 2">
            <a:extLst>
              <a:ext uri="{FF2B5EF4-FFF2-40B4-BE49-F238E27FC236}">
                <a16:creationId xmlns:a16="http://schemas.microsoft.com/office/drawing/2014/main" id="{33689128-2EA5-41F5-BC15-D6AD6FDFBF3C}"/>
              </a:ext>
            </a:extLst>
          </p:cNvPr>
          <p:cNvSpPr>
            <a:spLocks noGrp="1"/>
          </p:cNvSpPr>
          <p:nvPr>
            <p:ph type="subTitle" idx="1"/>
          </p:nvPr>
        </p:nvSpPr>
        <p:spPr>
          <a:xfrm>
            <a:off x="7080308" y="4521725"/>
            <a:ext cx="5003144" cy="2262781"/>
          </a:xfrm>
        </p:spPr>
        <p:txBody>
          <a:bodyPr>
            <a:normAutofit lnSpcReduction="10000"/>
          </a:bodyPr>
          <a:lstStyle/>
          <a:p>
            <a:r>
              <a:rPr lang="en-IN" dirty="0" err="1"/>
              <a:t>Presentedd</a:t>
            </a:r>
            <a:r>
              <a:rPr lang="en-IN" dirty="0"/>
              <a:t> by, </a:t>
            </a:r>
          </a:p>
          <a:p>
            <a:r>
              <a:rPr lang="en-IN" dirty="0"/>
              <a:t>			Mohit Kumar</a:t>
            </a:r>
          </a:p>
          <a:p>
            <a:r>
              <a:rPr lang="en-IN" dirty="0"/>
              <a:t>			Aditi Kumari Verma</a:t>
            </a:r>
          </a:p>
          <a:p>
            <a:r>
              <a:rPr lang="en-IN" dirty="0"/>
              <a:t>			Pawan Thakur </a:t>
            </a:r>
          </a:p>
          <a:p>
            <a:r>
              <a:rPr lang="en-IN" dirty="0"/>
              <a:t>			</a:t>
            </a:r>
            <a:r>
              <a:rPr lang="en-IN" dirty="0" err="1"/>
              <a:t>Akshita</a:t>
            </a:r>
            <a:r>
              <a:rPr lang="en-IN" dirty="0"/>
              <a:t> Sinha </a:t>
            </a:r>
          </a:p>
          <a:p>
            <a:r>
              <a:rPr lang="en-IN" dirty="0"/>
              <a:t>			Neeraj Naveen </a:t>
            </a:r>
          </a:p>
        </p:txBody>
      </p:sp>
    </p:spTree>
    <p:extLst>
      <p:ext uri="{BB962C8B-B14F-4D97-AF65-F5344CB8AC3E}">
        <p14:creationId xmlns:p14="http://schemas.microsoft.com/office/powerpoint/2010/main" val="2028244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C8C5C-2D6B-43C3-A502-F8570641D108}"/>
              </a:ext>
            </a:extLst>
          </p:cNvPr>
          <p:cNvSpPr>
            <a:spLocks noGrp="1"/>
          </p:cNvSpPr>
          <p:nvPr>
            <p:ph type="title"/>
          </p:nvPr>
        </p:nvSpPr>
        <p:spPr/>
        <p:txBody>
          <a:bodyPr/>
          <a:lstStyle/>
          <a:p>
            <a:r>
              <a:rPr lang="en-IN" dirty="0"/>
              <a:t>Continued…</a:t>
            </a:r>
          </a:p>
        </p:txBody>
      </p:sp>
      <p:sp>
        <p:nvSpPr>
          <p:cNvPr id="3" name="Content Placeholder 2">
            <a:extLst>
              <a:ext uri="{FF2B5EF4-FFF2-40B4-BE49-F238E27FC236}">
                <a16:creationId xmlns:a16="http://schemas.microsoft.com/office/drawing/2014/main" id="{7B2D5116-5EAE-4110-9DF8-3D6B68B5D407}"/>
              </a:ext>
            </a:extLst>
          </p:cNvPr>
          <p:cNvSpPr>
            <a:spLocks noGrp="1"/>
          </p:cNvSpPr>
          <p:nvPr>
            <p:ph idx="1"/>
          </p:nvPr>
        </p:nvSpPr>
        <p:spPr>
          <a:xfrm>
            <a:off x="1638300" y="1663816"/>
            <a:ext cx="9384834" cy="3537358"/>
          </a:xfrm>
        </p:spPr>
        <p:txBody>
          <a:bodyPr/>
          <a:lstStyle/>
          <a:p>
            <a:r>
              <a:rPr lang="en-US" dirty="0"/>
              <a:t>1. AI Powered Drone Delivery Management System</a:t>
            </a:r>
          </a:p>
          <a:p>
            <a:r>
              <a:rPr lang="en-US" dirty="0"/>
              <a:t>2. MIS System which can efficiently for following processes :</a:t>
            </a:r>
            <a:br>
              <a:rPr lang="en-US" dirty="0"/>
            </a:br>
            <a:r>
              <a:rPr lang="en-US" dirty="0"/>
              <a:t>CRM: To Manage Customer Data,</a:t>
            </a:r>
            <a:br>
              <a:rPr lang="en-US" dirty="0"/>
            </a:br>
            <a:r>
              <a:rPr lang="en-US" dirty="0"/>
              <a:t>Maintain records of total orders received,</a:t>
            </a:r>
            <a:br>
              <a:rPr lang="en-US" dirty="0"/>
            </a:br>
            <a:r>
              <a:rPr lang="en-US" dirty="0"/>
              <a:t>total orders shipped, total orders returned and total orders cancelled and payment and Reimbursement Logistics &amp; Warehouse management</a:t>
            </a:r>
          </a:p>
          <a:p>
            <a:r>
              <a:rPr lang="en-US" dirty="0"/>
              <a:t>3. Supply Chain Management4. Business Interfaces: Customer App, Agent App, Manager App</a:t>
            </a:r>
            <a:endParaRPr lang="en-IN" dirty="0"/>
          </a:p>
        </p:txBody>
      </p:sp>
    </p:spTree>
    <p:extLst>
      <p:ext uri="{BB962C8B-B14F-4D97-AF65-F5344CB8AC3E}">
        <p14:creationId xmlns:p14="http://schemas.microsoft.com/office/powerpoint/2010/main" val="404745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6A68-2D1F-4472-829E-86028D390DA5}"/>
              </a:ext>
            </a:extLst>
          </p:cNvPr>
          <p:cNvSpPr>
            <a:spLocks noGrp="1"/>
          </p:cNvSpPr>
          <p:nvPr>
            <p:ph type="title"/>
          </p:nvPr>
        </p:nvSpPr>
        <p:spPr>
          <a:xfrm>
            <a:off x="1963751" y="145938"/>
            <a:ext cx="8911687" cy="659405"/>
          </a:xfrm>
        </p:spPr>
        <p:txBody>
          <a:bodyPr/>
          <a:lstStyle/>
          <a:p>
            <a:pPr algn="ctr"/>
            <a:r>
              <a:rPr lang="en-IN" dirty="0"/>
              <a:t>Human Resource </a:t>
            </a:r>
          </a:p>
        </p:txBody>
      </p:sp>
      <p:sp>
        <p:nvSpPr>
          <p:cNvPr id="3" name="Content Placeholder 2">
            <a:extLst>
              <a:ext uri="{FF2B5EF4-FFF2-40B4-BE49-F238E27FC236}">
                <a16:creationId xmlns:a16="http://schemas.microsoft.com/office/drawing/2014/main" id="{EA913672-74B2-4DF2-A162-2B491D10AA3F}"/>
              </a:ext>
            </a:extLst>
          </p:cNvPr>
          <p:cNvSpPr>
            <a:spLocks noGrp="1"/>
          </p:cNvSpPr>
          <p:nvPr>
            <p:ph idx="1"/>
          </p:nvPr>
        </p:nvSpPr>
        <p:spPr>
          <a:xfrm>
            <a:off x="1291907" y="1107348"/>
            <a:ext cx="11090245" cy="5624818"/>
          </a:xfrm>
        </p:spPr>
        <p:txBody>
          <a:bodyPr>
            <a:normAutofit fontScale="70000" lnSpcReduction="20000"/>
          </a:bodyPr>
          <a:lstStyle/>
          <a:p>
            <a:r>
              <a:rPr lang="en-US" dirty="0"/>
              <a:t>HR department plays an important role in recruiting the right  The details of the employees are as follows:</a:t>
            </a:r>
          </a:p>
          <a:p>
            <a:r>
              <a:rPr lang="en-US" dirty="0"/>
              <a:t>1. Management Team (5 team members) – </a:t>
            </a:r>
          </a:p>
          <a:p>
            <a:pPr marL="0" indent="0">
              <a:buNone/>
            </a:pPr>
            <a:r>
              <a:rPr lang="en-US" dirty="0"/>
              <a:t>           Management Team will include; </a:t>
            </a:r>
          </a:p>
          <a:p>
            <a:pPr lvl="1"/>
            <a:r>
              <a:rPr lang="en-US" dirty="0"/>
              <a:t>1 member who has the knowledge of aviation industry, </a:t>
            </a:r>
          </a:p>
          <a:p>
            <a:pPr lvl="1"/>
            <a:r>
              <a:rPr lang="en-US" dirty="0"/>
              <a:t>1 Manager for the flight operations of drone, </a:t>
            </a:r>
          </a:p>
          <a:p>
            <a:pPr lvl="1"/>
            <a:r>
              <a:rPr lang="en-US" dirty="0"/>
              <a:t>3 Senior Managers of the company</a:t>
            </a:r>
          </a:p>
          <a:p>
            <a:r>
              <a:rPr lang="en-US" dirty="0"/>
              <a:t>2. Software (1 software) – </a:t>
            </a:r>
          </a:p>
          <a:p>
            <a:pPr marL="685800" lvl="1"/>
            <a:r>
              <a:rPr lang="en-US" dirty="0"/>
              <a:t> Software for tracking drone and packet status,</a:t>
            </a:r>
          </a:p>
          <a:p>
            <a:pPr marL="685800" lvl="1"/>
            <a:r>
              <a:rPr lang="en-US" dirty="0"/>
              <a:t> Ensure an OTP on receiver’s phone, </a:t>
            </a:r>
          </a:p>
          <a:p>
            <a:pPr marL="685800" lvl="1"/>
            <a:r>
              <a:rPr lang="en-US" dirty="0"/>
              <a:t>Ensure that flight logs and other compliance data are uploaded</a:t>
            </a:r>
          </a:p>
          <a:p>
            <a:pPr marL="685800" lvl="1"/>
            <a:r>
              <a:rPr lang="en-US" dirty="0"/>
              <a:t>Fleet Management, Data Management. </a:t>
            </a:r>
          </a:p>
          <a:p>
            <a:r>
              <a:rPr lang="en-US" dirty="0"/>
              <a:t>3. Qualified Drone Operators (4 members) – </a:t>
            </a:r>
          </a:p>
          <a:p>
            <a:pPr marL="0" indent="0">
              <a:buNone/>
            </a:pPr>
            <a:r>
              <a:rPr lang="en-US" dirty="0"/>
              <a:t>	  •People who have associate degree and a Remote Pilot Certificate from an Aviation Agency. </a:t>
            </a:r>
          </a:p>
          <a:p>
            <a:r>
              <a:rPr lang="en-US" dirty="0"/>
              <a:t>4. Software Development Team (2 members) – </a:t>
            </a:r>
          </a:p>
          <a:p>
            <a:pPr marL="0" indent="0">
              <a:buNone/>
            </a:pPr>
            <a:r>
              <a:rPr lang="en-US" dirty="0"/>
              <a:t>	•Software developers who have good command in C, C++ and assembly line programming. Having experience of at least 3 years</a:t>
            </a:r>
          </a:p>
          <a:p>
            <a:pPr marL="0" indent="0">
              <a:buNone/>
            </a:pPr>
            <a:r>
              <a:rPr lang="en-US" dirty="0"/>
              <a:t>       5. Support Staff (4 members) – </a:t>
            </a:r>
          </a:p>
          <a:p>
            <a:pPr marL="400050" lvl="1" indent="0">
              <a:buNone/>
            </a:pPr>
            <a:r>
              <a:rPr lang="en-US" dirty="0"/>
              <a:t> 1 Package Loading person, </a:t>
            </a:r>
          </a:p>
          <a:p>
            <a:pPr marL="400050" lvl="1" indent="0">
              <a:buNone/>
            </a:pPr>
            <a:r>
              <a:rPr lang="en-US" dirty="0"/>
              <a:t>2 Customer Care employee, </a:t>
            </a:r>
          </a:p>
          <a:p>
            <a:pPr marL="400050" lvl="1" indent="0">
              <a:buNone/>
            </a:pPr>
            <a:r>
              <a:rPr lang="en-US" dirty="0"/>
              <a:t>1 Administrative personnel</a:t>
            </a:r>
          </a:p>
          <a:p>
            <a:pPr marL="0" indent="0">
              <a:buNone/>
            </a:pPr>
            <a:r>
              <a:rPr lang="en-US" dirty="0"/>
              <a:t>TRAINING:•	Training for drone flying  •	Software development training •	MIS training •	Maintenance training</a:t>
            </a:r>
            <a:endParaRPr lang="en-IN" dirty="0"/>
          </a:p>
        </p:txBody>
      </p:sp>
    </p:spTree>
    <p:extLst>
      <p:ext uri="{BB962C8B-B14F-4D97-AF65-F5344CB8AC3E}">
        <p14:creationId xmlns:p14="http://schemas.microsoft.com/office/powerpoint/2010/main" val="395352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AB176-754C-4FC3-B95E-676A04D953B1}"/>
              </a:ext>
            </a:extLst>
          </p:cNvPr>
          <p:cNvSpPr>
            <a:spLocks noGrp="1"/>
          </p:cNvSpPr>
          <p:nvPr>
            <p:ph type="title"/>
          </p:nvPr>
        </p:nvSpPr>
        <p:spPr>
          <a:xfrm>
            <a:off x="1978002" y="553674"/>
            <a:ext cx="8911687" cy="738232"/>
          </a:xfrm>
        </p:spPr>
        <p:txBody>
          <a:bodyPr/>
          <a:lstStyle/>
          <a:p>
            <a:pPr algn="ctr"/>
            <a:r>
              <a:rPr lang="en-IN" dirty="0"/>
              <a:t>Overall Case</a:t>
            </a:r>
          </a:p>
        </p:txBody>
      </p:sp>
      <p:sp>
        <p:nvSpPr>
          <p:cNvPr id="3" name="Content Placeholder 2">
            <a:extLst>
              <a:ext uri="{FF2B5EF4-FFF2-40B4-BE49-F238E27FC236}">
                <a16:creationId xmlns:a16="http://schemas.microsoft.com/office/drawing/2014/main" id="{C34321CF-1A77-41D4-ABBC-CBFFAA7F1D1C}"/>
              </a:ext>
            </a:extLst>
          </p:cNvPr>
          <p:cNvSpPr>
            <a:spLocks noGrp="1"/>
          </p:cNvSpPr>
          <p:nvPr>
            <p:ph idx="1"/>
          </p:nvPr>
        </p:nvSpPr>
        <p:spPr>
          <a:xfrm>
            <a:off x="1199116" y="1753299"/>
            <a:ext cx="10469461" cy="6144936"/>
          </a:xfrm>
        </p:spPr>
        <p:txBody>
          <a:bodyPr>
            <a:normAutofit/>
          </a:bodyPr>
          <a:lstStyle/>
          <a:p>
            <a:r>
              <a:rPr lang="en-US" dirty="0"/>
              <a:t>Airway is a courier company with operations across India in multiple cities and reach to almost across India. </a:t>
            </a:r>
          </a:p>
          <a:p>
            <a:r>
              <a:rPr lang="en-US" dirty="0"/>
              <a:t>Company is currently considering to venture into Hyper Delivery Local space where in the delivery will be done using a drone which will have Beyond Visual Line of Sight(BVLOS) functionality.</a:t>
            </a:r>
          </a:p>
          <a:p>
            <a:r>
              <a:rPr lang="en-US" dirty="0"/>
              <a:t>This is to present the business plan keeping in mind the Break-even of the Business, Brand Establishment and Innovation in processes and product to become Market leader.</a:t>
            </a:r>
          </a:p>
          <a:p>
            <a:r>
              <a:rPr lang="en-US" dirty="0"/>
              <a:t>‘on-demand’ near me delivery model It offers both convenience and efficiency as USPs to the seller and buyer. The service ambit of this model is supposedly within few tens of kilometers from the location of business. Given the very focused geographic spread, the local sellers are guaranteed visibility and customers are guaranteed speedy delivery from their trusted stores. Airway Delivery has chosen the mode of delivery as drones, which brings in some potential challenges on the forefront. </a:t>
            </a:r>
            <a:endParaRPr lang="en-IN" dirty="0"/>
          </a:p>
        </p:txBody>
      </p:sp>
    </p:spTree>
    <p:extLst>
      <p:ext uri="{BB962C8B-B14F-4D97-AF65-F5344CB8AC3E}">
        <p14:creationId xmlns:p14="http://schemas.microsoft.com/office/powerpoint/2010/main" val="39372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2E833-60DB-41CA-B3A0-F98545334781}"/>
              </a:ext>
            </a:extLst>
          </p:cNvPr>
          <p:cNvSpPr>
            <a:spLocks noGrp="1"/>
          </p:cNvSpPr>
          <p:nvPr>
            <p:ph type="title"/>
          </p:nvPr>
        </p:nvSpPr>
        <p:spPr/>
        <p:txBody>
          <a:bodyPr/>
          <a:lstStyle/>
          <a:p>
            <a:pPr algn="ctr"/>
            <a:r>
              <a:rPr lang="en-IN" dirty="0"/>
              <a:t>Background</a:t>
            </a:r>
          </a:p>
        </p:txBody>
      </p:sp>
      <p:sp>
        <p:nvSpPr>
          <p:cNvPr id="3" name="Content Placeholder 2">
            <a:extLst>
              <a:ext uri="{FF2B5EF4-FFF2-40B4-BE49-F238E27FC236}">
                <a16:creationId xmlns:a16="http://schemas.microsoft.com/office/drawing/2014/main" id="{4AB31CDB-0AAB-4E91-947A-9F3483B7BCA3}"/>
              </a:ext>
            </a:extLst>
          </p:cNvPr>
          <p:cNvSpPr>
            <a:spLocks noGrp="1"/>
          </p:cNvSpPr>
          <p:nvPr>
            <p:ph idx="1"/>
          </p:nvPr>
        </p:nvSpPr>
        <p:spPr/>
        <p:txBody>
          <a:bodyPr/>
          <a:lstStyle/>
          <a:p>
            <a:r>
              <a:rPr lang="en-US" dirty="0"/>
              <a:t>Airway is established courier company and is planning to venture into  Hyperlocal deliver space wherein the delivery will be done with the help of a drone that will have </a:t>
            </a:r>
            <a:r>
              <a:rPr lang="en-US" dirty="0" err="1"/>
              <a:t>Beyound</a:t>
            </a:r>
            <a:r>
              <a:rPr lang="en-US" dirty="0"/>
              <a:t> the visual Line of </a:t>
            </a:r>
            <a:r>
              <a:rPr lang="en-US" dirty="0" err="1"/>
              <a:t>SSight</a:t>
            </a:r>
            <a:r>
              <a:rPr lang="en-US" dirty="0"/>
              <a:t> (BVLOS) functionality. All the required permissions and licenses to operate the drone are obtained by the company from DGCA (Director General of Civil Aviation). Beta testing has also been done successfully for initial participants which included food delivery companies, Pharma Chains &amp; Internal Local deliveries. At the same time, there are various more industries and business avenues that can be explored to expand. </a:t>
            </a:r>
            <a:endParaRPr lang="en-IN" dirty="0"/>
          </a:p>
        </p:txBody>
      </p:sp>
    </p:spTree>
    <p:extLst>
      <p:ext uri="{BB962C8B-B14F-4D97-AF65-F5344CB8AC3E}">
        <p14:creationId xmlns:p14="http://schemas.microsoft.com/office/powerpoint/2010/main" val="191598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6BE94-F8D4-42BF-A8AF-75A5C78A6958}"/>
              </a:ext>
            </a:extLst>
          </p:cNvPr>
          <p:cNvSpPr>
            <a:spLocks noGrp="1"/>
          </p:cNvSpPr>
          <p:nvPr>
            <p:ph type="title"/>
          </p:nvPr>
        </p:nvSpPr>
        <p:spPr>
          <a:xfrm>
            <a:off x="1640156" y="322107"/>
            <a:ext cx="8911687" cy="709739"/>
          </a:xfrm>
        </p:spPr>
        <p:txBody>
          <a:bodyPr/>
          <a:lstStyle/>
          <a:p>
            <a:pPr algn="ctr"/>
            <a:r>
              <a:rPr lang="en-IN" dirty="0"/>
              <a:t>Operations</a:t>
            </a:r>
          </a:p>
        </p:txBody>
      </p:sp>
      <p:sp>
        <p:nvSpPr>
          <p:cNvPr id="3" name="Content Placeholder 2">
            <a:extLst>
              <a:ext uri="{FF2B5EF4-FFF2-40B4-BE49-F238E27FC236}">
                <a16:creationId xmlns:a16="http://schemas.microsoft.com/office/drawing/2014/main" id="{5B176D2E-8CA0-4CA3-9A87-7490CB84734E}"/>
              </a:ext>
            </a:extLst>
          </p:cNvPr>
          <p:cNvSpPr>
            <a:spLocks noGrp="1"/>
          </p:cNvSpPr>
          <p:nvPr>
            <p:ph idx="1"/>
          </p:nvPr>
        </p:nvSpPr>
        <p:spPr>
          <a:xfrm>
            <a:off x="1402360" y="1264555"/>
            <a:ext cx="10024844" cy="5545123"/>
          </a:xfrm>
        </p:spPr>
        <p:txBody>
          <a:bodyPr>
            <a:normAutofit fontScale="77500" lnSpcReduction="20000"/>
          </a:bodyPr>
          <a:lstStyle/>
          <a:p>
            <a:r>
              <a:rPr lang="en-US" dirty="0"/>
              <a:t>We will be implementing a aggregator model wherein we will be connecting the customers and the sellers.</a:t>
            </a:r>
          </a:p>
          <a:p>
            <a:r>
              <a:rPr lang="en-US" dirty="0"/>
              <a:t> This will be a hybrid model with B2B as well as B2C. The operations will ensure the security of the consignment. The operations will commence in Hyderabad owing to its huge traffic issues and that will be a good market to start with and has huge potential for growth due to availability of good skilled manpower and IT infrastructure.</a:t>
            </a:r>
          </a:p>
          <a:p>
            <a:r>
              <a:rPr lang="en-US" dirty="0"/>
              <a:t>Value chain </a:t>
            </a:r>
          </a:p>
          <a:p>
            <a:r>
              <a:rPr lang="en-US" dirty="0"/>
              <a:t>order placed by the customer on our platform/App </a:t>
            </a:r>
          </a:p>
          <a:p>
            <a:r>
              <a:rPr lang="en-US" dirty="0"/>
              <a:t>Details of the order will be sent to client/partner sellers </a:t>
            </a:r>
          </a:p>
          <a:p>
            <a:r>
              <a:rPr lang="en-US" dirty="0"/>
              <a:t>Drone will reach the client/ partner seller </a:t>
            </a:r>
          </a:p>
          <a:p>
            <a:r>
              <a:rPr lang="en-US" dirty="0"/>
              <a:t>The client/partner seller will load the </a:t>
            </a:r>
            <a:r>
              <a:rPr lang="en-US" dirty="0" err="1"/>
              <a:t>consigment</a:t>
            </a:r>
            <a:r>
              <a:rPr lang="en-US" dirty="0"/>
              <a:t>/courier/parcel on the drone</a:t>
            </a:r>
          </a:p>
          <a:p>
            <a:r>
              <a:rPr lang="en-US" dirty="0"/>
              <a:t>Drone will take of and proceed for delivery location</a:t>
            </a:r>
          </a:p>
          <a:p>
            <a:r>
              <a:rPr lang="en-US" dirty="0"/>
              <a:t>An OTP will be sent to customer for security verification </a:t>
            </a:r>
          </a:p>
          <a:p>
            <a:r>
              <a:rPr lang="en-US" dirty="0"/>
              <a:t>Verification of OTP and Landing of drone at delivery location </a:t>
            </a:r>
          </a:p>
          <a:p>
            <a:r>
              <a:rPr lang="en-US" dirty="0"/>
              <a:t>Unloading by customer Advanced Software: This works on a centralized </a:t>
            </a:r>
            <a:r>
              <a:rPr lang="en-US" dirty="0" err="1"/>
              <a:t>cloudbased</a:t>
            </a:r>
            <a:r>
              <a:rPr lang="en-US" dirty="0"/>
              <a:t> flight planner. The end – to – end drone operations and management system that has been purchased by Airway Delivery @ 25 Lacs INR is an asset that will make the services offered stand out in the market.  Features of software - Onboard software helps to understand the surroundings in real time. - The software can manage and avoid collisions in real time - Anti-theft feature, with multiple navigation system - The cloud information about restricted airspaces, weather changes etc. - End customer tracking from Order – Pack – Flight – Deliver - Soft landing of the drones with secure delivery assisted by an OTP</a:t>
            </a:r>
          </a:p>
          <a:p>
            <a:r>
              <a:rPr lang="en-US" dirty="0"/>
              <a:t>Advanced drone features – EV drones with Backup battery and motors for redundancies.  Insured deliveries: Insurance to protect value of the order, providing Inspections. Tie up with companies that are offering courier insurance. This coverage provides protection against loss, theft or damage for goods in transit. </a:t>
            </a:r>
            <a:endParaRPr lang="en-IN" dirty="0"/>
          </a:p>
        </p:txBody>
      </p:sp>
    </p:spTree>
    <p:extLst>
      <p:ext uri="{BB962C8B-B14F-4D97-AF65-F5344CB8AC3E}">
        <p14:creationId xmlns:p14="http://schemas.microsoft.com/office/powerpoint/2010/main" val="87444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B5BBB-1DD7-4972-92A2-E0383A43ADA1}"/>
              </a:ext>
            </a:extLst>
          </p:cNvPr>
          <p:cNvSpPr>
            <a:spLocks noGrp="1"/>
          </p:cNvSpPr>
          <p:nvPr>
            <p:ph type="title"/>
          </p:nvPr>
        </p:nvSpPr>
        <p:spPr/>
        <p:txBody>
          <a:bodyPr/>
          <a:lstStyle/>
          <a:p>
            <a:pPr algn="ctr"/>
            <a:r>
              <a:rPr lang="en-IN" dirty="0"/>
              <a:t>Finance and Pricing</a:t>
            </a:r>
          </a:p>
        </p:txBody>
      </p:sp>
      <p:sp>
        <p:nvSpPr>
          <p:cNvPr id="3" name="Content Placeholder 2">
            <a:extLst>
              <a:ext uri="{FF2B5EF4-FFF2-40B4-BE49-F238E27FC236}">
                <a16:creationId xmlns:a16="http://schemas.microsoft.com/office/drawing/2014/main" id="{3D4B1A12-379B-4B73-8D1E-AC8247EC6A42}"/>
              </a:ext>
            </a:extLst>
          </p:cNvPr>
          <p:cNvSpPr>
            <a:spLocks noGrp="1"/>
          </p:cNvSpPr>
          <p:nvPr>
            <p:ph idx="1"/>
          </p:nvPr>
        </p:nvSpPr>
        <p:spPr/>
        <p:txBody>
          <a:bodyPr>
            <a:normAutofit/>
          </a:bodyPr>
          <a:lstStyle/>
          <a:p>
            <a:r>
              <a:rPr lang="en-US" sz="2000" dirty="0"/>
              <a:t>Surge Pricing - Since we currently have only few drones, there are high chances that we can have high order traffic after few months of operations. This surge pricing will help in additional revenue and profits as well and manage the supply - demand gap optimally.</a:t>
            </a:r>
            <a:endParaRPr lang="en-IN" sz="2000" dirty="0"/>
          </a:p>
        </p:txBody>
      </p:sp>
    </p:spTree>
    <p:extLst>
      <p:ext uri="{BB962C8B-B14F-4D97-AF65-F5344CB8AC3E}">
        <p14:creationId xmlns:p14="http://schemas.microsoft.com/office/powerpoint/2010/main" val="284933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83C53DA-6AAE-4BA8-849B-301F984EB3BE}"/>
              </a:ext>
            </a:extLst>
          </p:cNvPr>
          <p:cNvGraphicFramePr>
            <a:graphicFrameLocks noGrp="1"/>
          </p:cNvGraphicFramePr>
          <p:nvPr>
            <p:ph idx="1"/>
            <p:extLst>
              <p:ext uri="{D42A27DB-BD31-4B8C-83A1-F6EECF244321}">
                <p14:modId xmlns:p14="http://schemas.microsoft.com/office/powerpoint/2010/main" val="2892320362"/>
              </p:ext>
            </p:extLst>
          </p:nvPr>
        </p:nvGraphicFramePr>
        <p:xfrm>
          <a:off x="315796" y="707471"/>
          <a:ext cx="6068226" cy="5156431"/>
        </p:xfrm>
        <a:graphic>
          <a:graphicData uri="http://schemas.openxmlformats.org/drawingml/2006/table">
            <a:tbl>
              <a:tblPr>
                <a:tableStyleId>{5C22544A-7EE6-4342-B048-85BDC9FD1C3A}</a:tableStyleId>
              </a:tblPr>
              <a:tblGrid>
                <a:gridCol w="607274">
                  <a:extLst>
                    <a:ext uri="{9D8B030D-6E8A-4147-A177-3AD203B41FA5}">
                      <a16:colId xmlns:a16="http://schemas.microsoft.com/office/drawing/2014/main" val="603614957"/>
                    </a:ext>
                  </a:extLst>
                </a:gridCol>
                <a:gridCol w="1365238">
                  <a:extLst>
                    <a:ext uri="{9D8B030D-6E8A-4147-A177-3AD203B41FA5}">
                      <a16:colId xmlns:a16="http://schemas.microsoft.com/office/drawing/2014/main" val="2234932215"/>
                    </a:ext>
                  </a:extLst>
                </a:gridCol>
                <a:gridCol w="1365238">
                  <a:extLst>
                    <a:ext uri="{9D8B030D-6E8A-4147-A177-3AD203B41FA5}">
                      <a16:colId xmlns:a16="http://schemas.microsoft.com/office/drawing/2014/main" val="3697138577"/>
                    </a:ext>
                  </a:extLst>
                </a:gridCol>
                <a:gridCol w="1365238">
                  <a:extLst>
                    <a:ext uri="{9D8B030D-6E8A-4147-A177-3AD203B41FA5}">
                      <a16:colId xmlns:a16="http://schemas.microsoft.com/office/drawing/2014/main" val="993528957"/>
                    </a:ext>
                  </a:extLst>
                </a:gridCol>
                <a:gridCol w="1365238">
                  <a:extLst>
                    <a:ext uri="{9D8B030D-6E8A-4147-A177-3AD203B41FA5}">
                      <a16:colId xmlns:a16="http://schemas.microsoft.com/office/drawing/2014/main" val="881827465"/>
                    </a:ext>
                  </a:extLst>
                </a:gridCol>
              </a:tblGrid>
              <a:tr h="449407">
                <a:tc>
                  <a:txBody>
                    <a:bodyPr/>
                    <a:lstStyle/>
                    <a:p>
                      <a:pPr algn="l" fontAlgn="b"/>
                      <a:r>
                        <a:rPr lang="en-IN" sz="1000" u="none" strike="noStrike">
                          <a:effectLst/>
                        </a:rPr>
                        <a:t>S.no</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IN" sz="1000" u="none" strike="noStrike">
                          <a:effectLst/>
                        </a:rPr>
                        <a:t>particulars </a:t>
                      </a:r>
                      <a:endParaRPr lang="en-IN" sz="10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IN" sz="1000" u="none" strike="noStrike">
                          <a:effectLst/>
                        </a:rPr>
                        <a:t>quantity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cost(in lakhs)</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5212721"/>
                  </a:ext>
                </a:extLst>
              </a:tr>
              <a:tr h="449407">
                <a:tc>
                  <a:txBody>
                    <a:bodyPr/>
                    <a:lstStyle/>
                    <a:p>
                      <a:pPr algn="r" fontAlgn="b"/>
                      <a:r>
                        <a:rPr lang="en-IN" sz="1000" u="none" strike="noStrike">
                          <a:effectLst/>
                        </a:rPr>
                        <a:t>1</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IN" sz="1000" u="none" strike="noStrike">
                          <a:effectLst/>
                        </a:rPr>
                        <a:t>Short range Drone </a:t>
                      </a:r>
                      <a:endParaRPr lang="en-IN" sz="10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IN" sz="1000" u="none" strike="noStrike">
                          <a:effectLst/>
                        </a:rPr>
                        <a:t>4</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dirty="0">
                          <a:effectLst/>
                        </a:rPr>
                        <a:t>500000</a:t>
                      </a:r>
                      <a:endParaRPr lang="en-IN" sz="1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7037615"/>
                  </a:ext>
                </a:extLst>
              </a:tr>
              <a:tr h="898815">
                <a:tc>
                  <a:txBody>
                    <a:bodyPr/>
                    <a:lstStyle/>
                    <a:p>
                      <a:pPr algn="r" fontAlgn="b"/>
                      <a:r>
                        <a:rPr lang="en-IN" sz="1000" u="none" strike="noStrike">
                          <a:effectLst/>
                        </a:rPr>
                        <a:t>2</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Qualified Drone Operater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2</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1100000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4447129"/>
                  </a:ext>
                </a:extLst>
              </a:tr>
              <a:tr h="898815">
                <a:tc>
                  <a:txBody>
                    <a:bodyPr/>
                    <a:lstStyle/>
                    <a:p>
                      <a:pPr algn="r" fontAlgn="b"/>
                      <a:r>
                        <a:rPr lang="en-IN" sz="1000" u="none" strike="noStrike">
                          <a:effectLst/>
                        </a:rPr>
                        <a:t>3</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Managament Team</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3</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3600000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65712099"/>
                  </a:ext>
                </a:extLst>
              </a:tr>
              <a:tr h="449407">
                <a:tc>
                  <a:txBody>
                    <a:bodyPr/>
                    <a:lstStyle/>
                    <a:p>
                      <a:pPr algn="r" fontAlgn="b"/>
                      <a:r>
                        <a:rPr lang="en-IN" sz="1000" u="none" strike="noStrike">
                          <a:effectLst/>
                        </a:rPr>
                        <a:t>4</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Software</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1</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2500000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7926084"/>
                  </a:ext>
                </a:extLst>
              </a:tr>
              <a:tr h="449407">
                <a:tc>
                  <a:txBody>
                    <a:bodyPr/>
                    <a:lstStyle/>
                    <a:p>
                      <a:pPr algn="r" fontAlgn="b"/>
                      <a:r>
                        <a:rPr lang="en-IN" sz="1000" u="none" strike="noStrike">
                          <a:effectLst/>
                        </a:rPr>
                        <a:t>5</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Software Team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1</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840000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56014396"/>
                  </a:ext>
                </a:extLst>
              </a:tr>
              <a:tr h="449407">
                <a:tc>
                  <a:txBody>
                    <a:bodyPr/>
                    <a:lstStyle/>
                    <a:p>
                      <a:pPr algn="r" fontAlgn="b"/>
                      <a:r>
                        <a:rPr lang="en-IN" sz="1000" u="none" strike="noStrike">
                          <a:effectLst/>
                        </a:rPr>
                        <a:t>6</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Support Staff</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2</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480000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06615946"/>
                  </a:ext>
                </a:extLst>
              </a:tr>
              <a:tr h="449407">
                <a:tc>
                  <a:txBody>
                    <a:bodyPr/>
                    <a:lstStyle/>
                    <a:p>
                      <a:pPr algn="r" fontAlgn="b"/>
                      <a:r>
                        <a:rPr lang="en-IN" sz="1000" u="none" strike="noStrike">
                          <a:effectLst/>
                        </a:rPr>
                        <a:t>7</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Elecricity,Rent etc.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360000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69578572"/>
                  </a:ext>
                </a:extLst>
              </a:tr>
              <a:tr h="662359">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000" u="none" strike="noStrike">
                          <a:effectLst/>
                        </a:rPr>
                        <a:t>total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dirty="0">
                          <a:effectLst/>
                        </a:rPr>
                        <a:t>93800000</a:t>
                      </a:r>
                      <a:endParaRPr lang="en-IN" sz="1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89062781"/>
                  </a:ext>
                </a:extLst>
              </a:tr>
            </a:tbl>
          </a:graphicData>
        </a:graphic>
      </p:graphicFrame>
      <p:graphicFrame>
        <p:nvGraphicFramePr>
          <p:cNvPr id="7" name="Chart 6">
            <a:extLst>
              <a:ext uri="{FF2B5EF4-FFF2-40B4-BE49-F238E27FC236}">
                <a16:creationId xmlns:a16="http://schemas.microsoft.com/office/drawing/2014/main" id="{03A0B3A4-B95D-4DF1-8297-0670BB6FBC97}"/>
              </a:ext>
            </a:extLst>
          </p:cNvPr>
          <p:cNvGraphicFramePr/>
          <p:nvPr>
            <p:extLst>
              <p:ext uri="{D42A27DB-BD31-4B8C-83A1-F6EECF244321}">
                <p14:modId xmlns:p14="http://schemas.microsoft.com/office/powerpoint/2010/main" val="3134711891"/>
              </p:ext>
            </p:extLst>
          </p:nvPr>
        </p:nvGraphicFramePr>
        <p:xfrm>
          <a:off x="6550344" y="707470"/>
          <a:ext cx="5538191" cy="57268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914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685F-8DD1-46FE-8133-90BEF0CFFBDF}"/>
              </a:ext>
            </a:extLst>
          </p:cNvPr>
          <p:cNvSpPr>
            <a:spLocks noGrp="1"/>
          </p:cNvSpPr>
          <p:nvPr>
            <p:ph type="title"/>
          </p:nvPr>
        </p:nvSpPr>
        <p:spPr/>
        <p:txBody>
          <a:bodyPr/>
          <a:lstStyle/>
          <a:p>
            <a:pPr algn="ctr"/>
            <a:r>
              <a:rPr lang="en-IN" dirty="0"/>
              <a:t>Marketing Plan</a:t>
            </a:r>
          </a:p>
        </p:txBody>
      </p:sp>
      <p:sp>
        <p:nvSpPr>
          <p:cNvPr id="3" name="Content Placeholder 2">
            <a:extLst>
              <a:ext uri="{FF2B5EF4-FFF2-40B4-BE49-F238E27FC236}">
                <a16:creationId xmlns:a16="http://schemas.microsoft.com/office/drawing/2014/main" id="{DB3AA50A-E8D6-4F1A-9FC6-4005A62D78D8}"/>
              </a:ext>
            </a:extLst>
          </p:cNvPr>
          <p:cNvSpPr>
            <a:spLocks noGrp="1"/>
          </p:cNvSpPr>
          <p:nvPr>
            <p:ph idx="1"/>
          </p:nvPr>
        </p:nvSpPr>
        <p:spPr/>
        <p:txBody>
          <a:bodyPr>
            <a:normAutofit/>
          </a:bodyPr>
          <a:lstStyle/>
          <a:p>
            <a:r>
              <a:rPr lang="en-US" sz="2400" dirty="0"/>
              <a:t>Marketing will be a big part of growth and expansion as we are relatively a new brand and build a good brand image and high visibility </a:t>
            </a:r>
            <a:r>
              <a:rPr lang="en-US" sz="2400" dirty="0" err="1"/>
              <a:t>wil</a:t>
            </a:r>
            <a:r>
              <a:rPr lang="en-US" sz="2400" dirty="0"/>
              <a:t> be a challenge in this courier and delivery space. We will have to market upon our USPs which is fast delivery, safe delivery (due to OTP and other security measures), Insurance (Insurance on deliveries if damaged, lost or misplaced) and a strong App platform and customer focused support and operations.</a:t>
            </a:r>
            <a:endParaRPr lang="en-IN" sz="2400" dirty="0"/>
          </a:p>
        </p:txBody>
      </p:sp>
    </p:spTree>
    <p:extLst>
      <p:ext uri="{BB962C8B-B14F-4D97-AF65-F5344CB8AC3E}">
        <p14:creationId xmlns:p14="http://schemas.microsoft.com/office/powerpoint/2010/main" val="34351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9336E-F494-49D7-A559-557652853373}"/>
              </a:ext>
            </a:extLst>
          </p:cNvPr>
          <p:cNvSpPr>
            <a:spLocks noGrp="1"/>
          </p:cNvSpPr>
          <p:nvPr>
            <p:ph type="title"/>
          </p:nvPr>
        </p:nvSpPr>
        <p:spPr/>
        <p:txBody>
          <a:bodyPr/>
          <a:lstStyle/>
          <a:p>
            <a:r>
              <a:rPr lang="en-IN" dirty="0"/>
              <a:t>Continued….</a:t>
            </a:r>
          </a:p>
        </p:txBody>
      </p:sp>
      <p:sp>
        <p:nvSpPr>
          <p:cNvPr id="3" name="Content Placeholder 2">
            <a:extLst>
              <a:ext uri="{FF2B5EF4-FFF2-40B4-BE49-F238E27FC236}">
                <a16:creationId xmlns:a16="http://schemas.microsoft.com/office/drawing/2014/main" id="{7E22721A-49FB-4FB5-A7F9-AC0FD7F8D183}"/>
              </a:ext>
            </a:extLst>
          </p:cNvPr>
          <p:cNvSpPr>
            <a:spLocks noGrp="1"/>
          </p:cNvSpPr>
          <p:nvPr>
            <p:ph idx="1"/>
          </p:nvPr>
        </p:nvSpPr>
        <p:spPr/>
        <p:txBody>
          <a:bodyPr/>
          <a:lstStyle/>
          <a:p>
            <a:r>
              <a:rPr lang="en-US" dirty="0"/>
              <a:t>Marketing will be a big part of growth and expansion as we are relatively a new brand and build a good brand image and high visibility </a:t>
            </a:r>
            <a:r>
              <a:rPr lang="en-US" dirty="0" err="1"/>
              <a:t>wil</a:t>
            </a:r>
            <a:r>
              <a:rPr lang="en-US" dirty="0"/>
              <a:t> be a challenge in this courier and delivery space. We will have to market upon our USPs which is fast delivery, safe delivery , Insurance and a strong App platform and customer focused support and operations. Brand Building is an important part of Marketing and it will be done in 4 phases. Broadcasting marketing campaigns of services to be started now.- Mass Campaign content / SEO / Referral / Paid promotions - Customer feedback &amp; close looping surveys for customer retention - Planning for launch of Long-Range drones – emergency sites, remote location. We keep repeating the trails and finetuning for business development and long-term customer retention.</a:t>
            </a:r>
            <a:endParaRPr lang="en-IN" dirty="0"/>
          </a:p>
        </p:txBody>
      </p:sp>
    </p:spTree>
    <p:extLst>
      <p:ext uri="{BB962C8B-B14F-4D97-AF65-F5344CB8AC3E}">
        <p14:creationId xmlns:p14="http://schemas.microsoft.com/office/powerpoint/2010/main" val="284657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C72DD-0BE0-47FA-B091-94CCD73F2C78}"/>
              </a:ext>
            </a:extLst>
          </p:cNvPr>
          <p:cNvSpPr>
            <a:spLocks noGrp="1"/>
          </p:cNvSpPr>
          <p:nvPr>
            <p:ph type="title"/>
          </p:nvPr>
        </p:nvSpPr>
        <p:spPr/>
        <p:txBody>
          <a:bodyPr/>
          <a:lstStyle/>
          <a:p>
            <a:pPr algn="ctr"/>
            <a:r>
              <a:rPr lang="en-US" dirty="0"/>
              <a:t>Information Technology</a:t>
            </a:r>
            <a:endParaRPr lang="en-IN" dirty="0"/>
          </a:p>
        </p:txBody>
      </p:sp>
      <p:sp>
        <p:nvSpPr>
          <p:cNvPr id="3" name="Content Placeholder 2">
            <a:extLst>
              <a:ext uri="{FF2B5EF4-FFF2-40B4-BE49-F238E27FC236}">
                <a16:creationId xmlns:a16="http://schemas.microsoft.com/office/drawing/2014/main" id="{1E4C3B4C-D0A9-4BF5-AB3C-66F9232B15A4}"/>
              </a:ext>
            </a:extLst>
          </p:cNvPr>
          <p:cNvSpPr>
            <a:spLocks noGrp="1"/>
          </p:cNvSpPr>
          <p:nvPr>
            <p:ph idx="1"/>
          </p:nvPr>
        </p:nvSpPr>
        <p:spPr/>
        <p:txBody>
          <a:bodyPr/>
          <a:lstStyle/>
          <a:p>
            <a:r>
              <a:rPr lang="en-US" dirty="0"/>
              <a:t>The team will have software management, technical as well as analytical competency.</a:t>
            </a:r>
          </a:p>
          <a:p>
            <a:r>
              <a:rPr lang="en-US" dirty="0"/>
              <a:t>The team will be initially be building 3 software's. </a:t>
            </a:r>
          </a:p>
          <a:p>
            <a:r>
              <a:rPr lang="en-US" dirty="0"/>
              <a:t>1. AI powered drone delivery management</a:t>
            </a:r>
          </a:p>
          <a:p>
            <a:r>
              <a:rPr lang="en-US" dirty="0"/>
              <a:t>2. </a:t>
            </a:r>
            <a:r>
              <a:rPr lang="en-US" dirty="0" err="1"/>
              <a:t>Mangament</a:t>
            </a:r>
            <a:r>
              <a:rPr lang="en-US" dirty="0"/>
              <a:t> Information System </a:t>
            </a:r>
          </a:p>
          <a:p>
            <a:r>
              <a:rPr lang="en-US" dirty="0"/>
              <a:t>3. Business interfaces: customer app, agent app and manager app</a:t>
            </a:r>
            <a:endParaRPr lang="en-IN" dirty="0"/>
          </a:p>
        </p:txBody>
      </p:sp>
    </p:spTree>
    <p:extLst>
      <p:ext uri="{BB962C8B-B14F-4D97-AF65-F5344CB8AC3E}">
        <p14:creationId xmlns:p14="http://schemas.microsoft.com/office/powerpoint/2010/main" val="42133172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93</TotalTime>
  <Words>1319</Words>
  <Application>Microsoft Office PowerPoint</Application>
  <PresentationFormat>Widescreen</PresentationFormat>
  <Paragraphs>98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Air Way Delivery: A New Business </vt:lpstr>
      <vt:lpstr>Overall Case</vt:lpstr>
      <vt:lpstr>Background</vt:lpstr>
      <vt:lpstr>Operations</vt:lpstr>
      <vt:lpstr>Finance and Pricing</vt:lpstr>
      <vt:lpstr>PowerPoint Presentation</vt:lpstr>
      <vt:lpstr>Marketing Plan</vt:lpstr>
      <vt:lpstr>Continued….</vt:lpstr>
      <vt:lpstr>Information Technology</vt:lpstr>
      <vt:lpstr>Continued…</vt:lpstr>
      <vt:lpstr>Human Resource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Mohit kumar</dc:creator>
  <cp:lastModifiedBy>Mohit kumar</cp:lastModifiedBy>
  <cp:revision>19</cp:revision>
  <dcterms:created xsi:type="dcterms:W3CDTF">2022-01-10T08:32:51Z</dcterms:created>
  <dcterms:modified xsi:type="dcterms:W3CDTF">2022-01-10T17:42:51Z</dcterms:modified>
</cp:coreProperties>
</file>